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79" autoAdjust="0"/>
  </p:normalViewPr>
  <p:slideViewPr>
    <p:cSldViewPr>
      <p:cViewPr>
        <p:scale>
          <a:sx n="70" d="100"/>
          <a:sy n="70" d="100"/>
        </p:scale>
        <p:origin x="-1795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3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83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14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40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0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86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75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19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80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4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85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F3BC-5F22-46E1-A0A0-06F2F722F36E}" type="datetimeFigureOut">
              <a:rPr lang="cs-CZ" smtClean="0"/>
              <a:t>21.1.2019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68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0"/>
            <a:ext cx="68580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63752"/>
            <a:ext cx="1729682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Identifikace dílů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Nejčastěji používané systémy:</a:t>
            </a:r>
          </a:p>
          <a:p>
            <a:pPr marL="0" lv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čárové kódy</a:t>
            </a:r>
          </a:p>
          <a:p>
            <a:pPr marL="0" lv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DMX kódy</a:t>
            </a:r>
          </a:p>
          <a:p>
            <a:pPr marL="0" lv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identifikace laserovým popisem</a:t>
            </a:r>
          </a:p>
          <a:p>
            <a:pPr marL="0" lvl="0" indent="0">
              <a:buNone/>
            </a:pPr>
            <a:r>
              <a:rPr lang="cs-CZ" sz="1800" dirty="0" err="1">
                <a:latin typeface="Franklin Gothic Book" panose="020B0503020102020204" pitchFamily="34" charset="0"/>
              </a:rPr>
              <a:t>mikroúderový</a:t>
            </a:r>
            <a:r>
              <a:rPr lang="cs-CZ" sz="1800" dirty="0">
                <a:latin typeface="Franklin Gothic Book" panose="020B0503020102020204" pitchFamily="34" charset="0"/>
              </a:rPr>
              <a:t> popis</a:t>
            </a:r>
          </a:p>
          <a:p>
            <a:pPr marL="0" lv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RFID čipy</a:t>
            </a:r>
          </a:p>
          <a:p>
            <a:pPr marL="0" indent="0">
              <a:buNone/>
            </a:pPr>
            <a:r>
              <a:rPr lang="en-GB" sz="1200" dirty="0">
                <a:latin typeface="Franklin Gothic Book" panose="020B0503020102020204" pitchFamily="34" charset="0"/>
              </a:rPr>
              <a:t> </a:t>
            </a:r>
            <a:endParaRPr lang="cs-CZ" sz="1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Vizualizace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Vizualizace je prováděna nejčastěji v prostředí </a:t>
            </a:r>
            <a:r>
              <a:rPr lang="cs-CZ" sz="1800" dirty="0" err="1">
                <a:latin typeface="Franklin Gothic Book" panose="020B0503020102020204" pitchFamily="34" charset="0"/>
              </a:rPr>
              <a:t>LabView</a:t>
            </a:r>
            <a:r>
              <a:rPr lang="cs-CZ" sz="1800" dirty="0">
                <a:latin typeface="Franklin Gothic Book" panose="020B0503020102020204" pitchFamily="34" charset="0"/>
              </a:rPr>
              <a:t>. Zobrazují se zjištěné parametry jako grafy a hodnoty měřených veličin, statistika výroby. Vizualizují se výsledky jednotlivých operací, toky materiálu po linkách, pohyb dílů </a:t>
            </a:r>
            <a:r>
              <a:rPr lang="cs-CZ" sz="1800" dirty="0" smtClean="0">
                <a:latin typeface="Franklin Gothic Book" panose="020B0503020102020204" pitchFamily="34" charset="0"/>
              </a:rPr>
              <a:t>(dopravních palet). </a:t>
            </a: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Franklin Gothic Book" panose="020B0503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9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Portálový zakladač slouží nejčastěji k zakládání obrobků do obráběcích strojů. Skládá se z podstavce, vodorovné osy, pojezdového vozíku, svislé osy, upínací hlavy a případně speciálního příslušenství.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Podstavec je vyroben z tlustostěnných ocelových profilů a může být proveden se dvěma nebo třemi nohami. 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Vodorovnou osu tvoří tlustostěnný ocelový profil, který má v sobě vyhoblované drážky pro vodící lišty. Ve vodících lištách jsou vedeny rolny pojezdového vozíku. Případný přejezd pojezdového vozíku je omezen pevně nastavenými dorazy na vodorovné ose.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Skupinou, která zajišťuje pohyb zakládacího portálu ve vodorovném a svislém směru, a na které je umístěna většina akčních prvků zařízení, je pojezdový vozík. Dva servomotory s převodovkami jsou určeny pro polohování obou os, sestava koncových snímačů kontroluje polohy funkčních členů a ostatní mechanické skupiny jako mazání nebo pojistka proti pádu svislé osy zabezpečují dílčí funkce nezbytné pro chod zařízení. 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Podle pracovního zdvihu svislé osy, požadavků na přesnost zakládání a požadavků na dynamické parametry celého zařízení se volí pohon svislé osy buď ozubeným řemenem nebo ozubeným hřebenem.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1865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20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2. </a:t>
            </a:r>
            <a:r>
              <a:rPr lang="cs-CZ" sz="2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Portálové zakladače</a:t>
            </a:r>
            <a:endParaRPr lang="cs-CZ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10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1368153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Hliníkový profil s vyhoblovanými drážkami pro vedení a lineární vedení s rolnami jsou nejdůležitějšími částmi svislé osy. Jejich tuhost je dostatečně vysoká na to, aby byla zaručena přesnost zakládání spolu s odolností proti případným haváriím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3922"/>
              </p:ext>
            </p:extLst>
          </p:nvPr>
        </p:nvGraphicFramePr>
        <p:xfrm>
          <a:off x="1763688" y="2852936"/>
          <a:ext cx="5655329" cy="2232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9209"/>
                <a:gridCol w="2426120"/>
              </a:tblGrid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Rychlost ve vodorovném směru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max </a:t>
                      </a:r>
                      <a:r>
                        <a:rPr lang="en-GB" sz="1200" kern="50" dirty="0">
                          <a:effectLst/>
                        </a:rPr>
                        <a:t>2.25 m/s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Zrychlení ve vodorovném směru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kern="50" dirty="0">
                          <a:effectLst/>
                        </a:rPr>
                        <a:t> 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max </a:t>
                      </a:r>
                      <a:r>
                        <a:rPr lang="en-GB" sz="1200" kern="50" dirty="0">
                          <a:effectLst/>
                        </a:rPr>
                        <a:t>4 m/s</a:t>
                      </a:r>
                      <a:r>
                        <a:rPr lang="en-GB" sz="950" kern="50" dirty="0">
                          <a:effectLst/>
                        </a:rPr>
                        <a:t>2 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Rychlost ve svislém směru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max </a:t>
                      </a:r>
                      <a:r>
                        <a:rPr lang="en-GB" sz="1200" kern="50" dirty="0">
                          <a:effectLst/>
                        </a:rPr>
                        <a:t>2 m/s 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Zrychlení ve svislém směru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max </a:t>
                      </a:r>
                      <a:r>
                        <a:rPr lang="en-GB" sz="1200" kern="50" dirty="0">
                          <a:effectLst/>
                        </a:rPr>
                        <a:t>4 m/ s</a:t>
                      </a:r>
                      <a:r>
                        <a:rPr lang="en-GB" sz="950" kern="50" dirty="0">
                          <a:effectLst/>
                        </a:rPr>
                        <a:t>2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Přesnost zakládání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±</a:t>
                      </a:r>
                      <a:r>
                        <a:rPr lang="en-GB" sz="1200" kern="50" dirty="0">
                          <a:effectLst/>
                        </a:rPr>
                        <a:t>0.1 mm 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Řídící systém stroje </a:t>
                      </a:r>
                      <a:r>
                        <a:rPr lang="en-GB" sz="1200" kern="50" dirty="0">
                          <a:effectLst/>
                        </a:rPr>
                        <a:t> 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Siemens </a:t>
                      </a:r>
                      <a:r>
                        <a:rPr lang="en-GB" sz="1200" kern="50" dirty="0" err="1">
                          <a:effectLst/>
                        </a:rPr>
                        <a:t>Simatic</a:t>
                      </a:r>
                      <a:r>
                        <a:rPr lang="en-GB" sz="1200" kern="50" dirty="0">
                          <a:effectLst/>
                        </a:rPr>
                        <a:t> S7 300 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Ovládací panel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Siemens </a:t>
                      </a:r>
                      <a:r>
                        <a:rPr lang="cs-CZ" sz="1200" kern="50" dirty="0" smtClean="0">
                          <a:effectLst/>
                        </a:rPr>
                        <a:t>řada </a:t>
                      </a:r>
                      <a:r>
                        <a:rPr lang="en-GB" sz="1200" kern="50" dirty="0" smtClean="0">
                          <a:effectLst/>
                        </a:rPr>
                        <a:t>TP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2313746"/>
            <a:ext cx="56886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Standardní základní parametry stroje: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11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Prací stroje jsou určeny k čištění a odmašťování různých výrobků. Čištění může být buď hrubé, nebo na požadovanou čistotu dílů. Je prováděno ponorem nebo ostřikem nízkým, středním a vysokým tlakem. Za čistícím procesem následuje sušení </a:t>
            </a:r>
            <a:r>
              <a:rPr lang="cs-CZ" sz="1800" dirty="0" err="1">
                <a:latin typeface="Franklin Gothic Book" panose="020B0503020102020204" pitchFamily="34" charset="0"/>
              </a:rPr>
              <a:t>ofukem</a:t>
            </a:r>
            <a:r>
              <a:rPr lang="cs-CZ" sz="1800" dirty="0">
                <a:latin typeface="Franklin Gothic Book" panose="020B0503020102020204" pitchFamily="34" charset="0"/>
              </a:rPr>
              <a:t> nebo vakuem nebo jiné technologické operace jako například konzervace nebo pasivace dílů. 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Jako čistící médium jsou používána čistidla na vodní bázi nebo olej.</a:t>
            </a:r>
          </a:p>
          <a:p>
            <a:r>
              <a:rPr lang="cs-CZ" sz="1800" dirty="0">
                <a:latin typeface="Franklin Gothic Book" panose="020B0503020102020204" pitchFamily="34" charset="0"/>
              </a:rPr>
              <a:t>Nejčastější konstrukce pracích strojů: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průběžné pásové 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průběžné komorové 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komorové</a:t>
            </a:r>
          </a:p>
          <a:p>
            <a:pPr marL="0" indent="0" algn="just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4727876" cy="309992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2896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4270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22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3</a:t>
            </a:r>
            <a:r>
              <a:rPr lang="cs-CZ" sz="22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Prací stroje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Jako příklady speciálních strojů můžeme uvést manipulátory, zvláštní systémy dopravníků, zvláštní stanice pro provádění různých technologických nebo manipulačních operací, zásobníky a zásobníkové systémy.</a:t>
            </a:r>
          </a:p>
          <a:p>
            <a:pPr marL="0" indent="0" algn="just">
              <a:buNone/>
            </a:pPr>
            <a:r>
              <a:rPr lang="en-GB" sz="1800" dirty="0">
                <a:latin typeface="Franklin Gothic Book" panose="020B0503020102020204" pitchFamily="34" charset="0"/>
              </a:rPr>
              <a:t> </a:t>
            </a:r>
            <a:endParaRPr lang="cs-CZ" sz="1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Příklady speciálních strojů</a:t>
            </a:r>
          </a:p>
          <a:p>
            <a:pPr lvl="0" algn="just"/>
            <a:r>
              <a:rPr lang="cs-CZ" sz="1800" dirty="0">
                <a:latin typeface="Franklin Gothic Book" panose="020B0503020102020204" pitchFamily="34" charset="0"/>
              </a:rPr>
              <a:t>manipulátory pro konečnou montáž dílů do karosérie: stacionární a pojízdné manipulátory pro montáž </a:t>
            </a:r>
            <a:r>
              <a:rPr lang="cs-CZ" sz="1800" dirty="0" err="1">
                <a:latin typeface="Franklin Gothic Book" panose="020B0503020102020204" pitchFamily="34" charset="0"/>
              </a:rPr>
              <a:t>cockpitu</a:t>
            </a:r>
            <a:r>
              <a:rPr lang="cs-CZ" sz="1800" dirty="0">
                <a:latin typeface="Franklin Gothic Book" panose="020B0503020102020204" pitchFamily="34" charset="0"/>
              </a:rPr>
              <a:t>, </a:t>
            </a:r>
            <a:r>
              <a:rPr lang="cs-CZ" sz="1800" dirty="0" err="1">
                <a:latin typeface="Franklin Gothic Book" panose="020B0503020102020204" pitchFamily="34" charset="0"/>
              </a:rPr>
              <a:t>frontendu</a:t>
            </a:r>
            <a:r>
              <a:rPr lang="cs-CZ" sz="1800" dirty="0">
                <a:latin typeface="Franklin Gothic Book" panose="020B0503020102020204" pitchFamily="34" charset="0"/>
              </a:rPr>
              <a:t>, dveří, nádrže a jiných dílů, pneumatické </a:t>
            </a:r>
            <a:r>
              <a:rPr lang="cs-CZ" sz="1800" dirty="0" err="1">
                <a:latin typeface="Franklin Gothic Book" panose="020B0503020102020204" pitchFamily="34" charset="0"/>
              </a:rPr>
              <a:t>balancéry</a:t>
            </a:r>
            <a:r>
              <a:rPr lang="cs-CZ" sz="1800" dirty="0">
                <a:latin typeface="Franklin Gothic Book" panose="020B0503020102020204" pitchFamily="34" charset="0"/>
              </a:rPr>
              <a:t>, jeřábové manipulátory</a:t>
            </a:r>
          </a:p>
          <a:p>
            <a:pPr lvl="0" algn="just"/>
            <a:r>
              <a:rPr lang="cs-CZ" sz="1800" dirty="0">
                <a:latin typeface="Franklin Gothic Book" panose="020B0503020102020204" pitchFamily="34" charset="0"/>
              </a:rPr>
              <a:t>speciální manipulátory: integrace robotů, manipulace s extrémně těžkými nebo rozměrnými díly, polohování dílů</a:t>
            </a:r>
          </a:p>
          <a:p>
            <a:pPr lvl="0" algn="just"/>
            <a:r>
              <a:rPr lang="cs-CZ" sz="1800" dirty="0">
                <a:latin typeface="Franklin Gothic Book" panose="020B0503020102020204" pitchFamily="34" charset="0"/>
              </a:rPr>
              <a:t>zásobníky: talířové, kartáčové zásobníky, paletizace, paletizační buňky</a:t>
            </a:r>
          </a:p>
          <a:p>
            <a:pPr lvl="0" algn="just"/>
            <a:r>
              <a:rPr lang="cs-CZ" sz="1800" dirty="0">
                <a:latin typeface="Franklin Gothic Book" panose="020B0503020102020204" pitchFamily="34" charset="0"/>
              </a:rPr>
              <a:t>zvláštní stanice: stanice pro ohřev dílů, mazací, lepící stanice</a:t>
            </a:r>
          </a:p>
          <a:p>
            <a:pPr lvl="0" algn="just"/>
            <a:r>
              <a:rPr lang="cs-CZ" sz="1800" dirty="0" err="1">
                <a:latin typeface="Franklin Gothic Book" panose="020B0503020102020204" pitchFamily="34" charset="0"/>
              </a:rPr>
              <a:t>odhrotovací</a:t>
            </a:r>
            <a:r>
              <a:rPr lang="cs-CZ" sz="1800" dirty="0">
                <a:latin typeface="Franklin Gothic Book" panose="020B0503020102020204" pitchFamily="34" charset="0"/>
              </a:rPr>
              <a:t> stroje: </a:t>
            </a:r>
            <a:r>
              <a:rPr lang="cs-CZ" sz="1800" dirty="0" err="1">
                <a:latin typeface="Franklin Gothic Book" panose="020B0503020102020204" pitchFamily="34" charset="0"/>
              </a:rPr>
              <a:t>odhrotování</a:t>
            </a:r>
            <a:r>
              <a:rPr lang="cs-CZ" sz="1800" dirty="0">
                <a:latin typeface="Franklin Gothic Book" panose="020B0503020102020204" pitchFamily="34" charset="0"/>
              </a:rPr>
              <a:t> vysokým tlakem, kartáčování, srážení hran tvářením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40466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22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4</a:t>
            </a:r>
            <a:r>
              <a:rPr lang="cs-CZ" sz="22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Speciální stroje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13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9949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Součástí výrobního programu je několik systémů dopravníků pro dopravu dílů různých tvarů a hmotností. Provedení a parametry dopravníků jsou navrhovány podle aplikace a přání zákazníků.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řetězové dopravníky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řemenové dopravníky 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válečkové dopravníky</a:t>
            </a:r>
          </a:p>
          <a:p>
            <a:pPr algn="just"/>
            <a:endParaRPr lang="cs-CZ" sz="1800" dirty="0">
              <a:latin typeface="Franklin Gothic Book" panose="020B05030201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 </a:t>
            </a:r>
            <a:r>
              <a:rPr lang="cs-CZ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5</a:t>
            </a:r>
            <a:r>
              <a:rPr lang="cs-CZ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Dopravníky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14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Organizační schéma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15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8428"/>
            <a:ext cx="8208912" cy="303404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987824" y="1742640"/>
            <a:ext cx="43924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261010" cy="33562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 </a:t>
            </a:r>
            <a:r>
              <a:rPr lang="cs-CZ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Zaměstnanci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16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316452" cy="341639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39552" y="404664"/>
            <a:ext cx="8064896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 </a:t>
            </a:r>
            <a:r>
              <a:rPr lang="cs-CZ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Výnosy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17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71184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Franklin Gothic Book" panose="020B0503020102020204" pitchFamily="34" charset="0"/>
              </a:rPr>
              <a:t>Tis. Kč</a:t>
            </a:r>
            <a:endParaRPr lang="cs-CZ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788739" cy="34137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199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Export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18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207188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>
                <a:latin typeface="Franklin Gothic Book" panose="020B0503020102020204" pitchFamily="34" charset="0"/>
              </a:rPr>
              <a:t>TKc</a:t>
            </a:r>
            <a:endParaRPr lang="cs-CZ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" y="0"/>
            <a:ext cx="3687158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0" y="332655"/>
            <a:ext cx="5616624" cy="62679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Novoborská strojírenská firma Aktivit již více než </a:t>
            </a:r>
            <a:r>
              <a:rPr lang="cs-CZ" sz="1800" dirty="0" smtClean="0">
                <a:latin typeface="Franklin Gothic Book" panose="020B0503020102020204" pitchFamily="34" charset="0"/>
              </a:rPr>
              <a:t>dvě </a:t>
            </a:r>
            <a:r>
              <a:rPr lang="cs-CZ" sz="1800" dirty="0">
                <a:latin typeface="Franklin Gothic Book" panose="020B0503020102020204" pitchFamily="34" charset="0"/>
              </a:rPr>
              <a:t>desetiletí úspěšně projektuje, konstruuje, vyrábí a dodává vysoce sofistikované produkty šité na míru zákazníkům zejména v automobilovém průmyslu. Montážní linky a montážní stanice, kontrolní stanice -testery, portálové zakladače obrobků do obráběcích strojů, automatické mycí stroje, manipulátory a speciální jednoúčelové stroje. </a:t>
            </a:r>
            <a:endParaRPr lang="cs-CZ" sz="18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Samozřejmostí jsou komplexní řešení automatizace celých výrobních linek</a:t>
            </a:r>
            <a:r>
              <a:rPr lang="cs-CZ" sz="1800" dirty="0" smtClean="0">
                <a:latin typeface="Franklin Gothic Book" panose="020B0503020102020204" pitchFamily="34" charset="0"/>
              </a:rPr>
              <a:t>.</a:t>
            </a:r>
          </a:p>
          <a:p>
            <a:pPr marL="0" indent="0" algn="just">
              <a:buNone/>
            </a:pPr>
            <a:endParaRPr lang="cs-CZ" sz="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Průběh zakázek zajišťují sehrané týmy </a:t>
            </a:r>
            <a:r>
              <a:rPr lang="cs-CZ" sz="1800" dirty="0" err="1">
                <a:latin typeface="Franklin Gothic Book" panose="020B0503020102020204" pitchFamily="34" charset="0"/>
              </a:rPr>
              <a:t>konstrutérů</a:t>
            </a:r>
            <a:r>
              <a:rPr lang="cs-CZ" sz="1800" dirty="0">
                <a:latin typeface="Franklin Gothic Book" panose="020B0503020102020204" pitchFamily="34" charset="0"/>
              </a:rPr>
              <a:t> mechaniky a elektroniky, programátorů, </a:t>
            </a:r>
            <a:r>
              <a:rPr lang="cs-CZ" sz="1800" dirty="0" err="1">
                <a:latin typeface="Franklin Gothic Book" panose="020B0503020102020204" pitchFamily="34" charset="0"/>
              </a:rPr>
              <a:t>kovoobraběčů</a:t>
            </a:r>
            <a:r>
              <a:rPr lang="cs-CZ" sz="1800" dirty="0">
                <a:latin typeface="Franklin Gothic Book" panose="020B0503020102020204" pitchFamily="34" charset="0"/>
              </a:rPr>
              <a:t> a montérů, kteří se podílejí na kompletní realizaci zakázky počínaje návrhem a konstrukcí strojů přes výrobu dílů, montáž skupin a celků až po tvorbu řídícího programu, uvedení stroje do provozu u zákazníka a servis</a:t>
            </a:r>
            <a:r>
              <a:rPr lang="cs-CZ" sz="1800" dirty="0" smtClean="0">
                <a:latin typeface="Franklin Gothic Book" panose="020B0503020102020204" pitchFamily="34" charset="0"/>
              </a:rPr>
              <a:t>.</a:t>
            </a:r>
            <a:r>
              <a:rPr lang="cs-CZ" sz="1800" dirty="0">
                <a:latin typeface="Franklin Gothic Book" panose="020B0503020102020204" pitchFamily="34" charset="0"/>
              </a:rPr>
              <a:t> </a:t>
            </a:r>
            <a:endParaRPr lang="cs-CZ" sz="18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Nejdůležitější částí výrobního programu jsou složité automatické nebo poloautomatické montážní linky a zařízení pro montáž nejrůznějších dílů a skupin pro strojírenský průmysl.. Linky jsou dodávány na klíč, tedy včetně ovládacích a řídících programů a všech technologických a kontrolních zařízení.</a:t>
            </a:r>
          </a:p>
          <a:p>
            <a:pPr marL="0" indent="0">
              <a:buNone/>
            </a:pPr>
            <a:endParaRPr lang="cs-CZ" sz="1800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6" y="836712"/>
            <a:ext cx="788597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836338"/>
            <a:ext cx="8532440" cy="297228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93812" y="54868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18864" y="5486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Reference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4" y="476672"/>
            <a:ext cx="8124852" cy="5867949"/>
          </a:xfrm>
        </p:spPr>
      </p:pic>
    </p:spTree>
    <p:extLst>
      <p:ext uri="{BB962C8B-B14F-4D97-AF65-F5344CB8AC3E}">
        <p14:creationId xmlns:p14="http://schemas.microsoft.com/office/powerpoint/2010/main" val="6392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Neméně významnou část výrobního programu tvoří zákaznicky orientovaná automatizace mezioperační dopravy dílů, zejména portálové zakladače obrobků do obráběcích strojů, manipulátory a dopravníky mezi jednotlivými operacemi a průmyslové mycí stroje pro strojní díly. </a:t>
            </a:r>
            <a:endParaRPr lang="cs-CZ" sz="18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Mechanická část zařízení je vyvíjena na pracovních stanicích vybavených komfortním programem </a:t>
            </a:r>
            <a:r>
              <a:rPr lang="cs-CZ" sz="1800" dirty="0" err="1" smtClean="0">
                <a:latin typeface="Franklin Gothic Book" panose="020B0503020102020204" pitchFamily="34" charset="0"/>
              </a:rPr>
              <a:t>Creo</a:t>
            </a:r>
            <a:r>
              <a:rPr lang="cs-CZ" sz="1800" dirty="0">
                <a:latin typeface="Franklin Gothic Book" panose="020B0503020102020204" pitchFamily="34" charset="0"/>
              </a:rPr>
              <a:t>, propojeným s PLM databází </a:t>
            </a:r>
            <a:r>
              <a:rPr lang="cs-CZ" sz="1800" dirty="0" err="1">
                <a:latin typeface="Franklin Gothic Book" panose="020B0503020102020204" pitchFamily="34" charset="0"/>
              </a:rPr>
              <a:t>Windchill</a:t>
            </a:r>
            <a:r>
              <a:rPr lang="cs-CZ" sz="1800" dirty="0">
                <a:latin typeface="Franklin Gothic Book" panose="020B0503020102020204" pitchFamily="34" charset="0"/>
              </a:rPr>
              <a:t>. </a:t>
            </a:r>
            <a:r>
              <a:rPr lang="cs-CZ" sz="1800" dirty="0" err="1">
                <a:latin typeface="Franklin Gothic Book" panose="020B0503020102020204" pitchFamily="34" charset="0"/>
              </a:rPr>
              <a:t>Elektrokonstrukce</a:t>
            </a:r>
            <a:r>
              <a:rPr lang="cs-CZ" sz="1800" dirty="0">
                <a:latin typeface="Franklin Gothic Book" panose="020B0503020102020204" pitchFamily="34" charset="0"/>
              </a:rPr>
              <a:t> projektuje pomocí programů </a:t>
            </a:r>
            <a:r>
              <a:rPr lang="cs-CZ" sz="1800" dirty="0" err="1" smtClean="0">
                <a:latin typeface="Franklin Gothic Book" panose="020B0503020102020204" pitchFamily="34" charset="0"/>
              </a:rPr>
              <a:t>ePlan</a:t>
            </a:r>
            <a:r>
              <a:rPr lang="cs-CZ" sz="1800" dirty="0" smtClean="0">
                <a:latin typeface="Franklin Gothic Book" panose="020B0503020102020204" pitchFamily="34" charset="0"/>
              </a:rPr>
              <a:t> </a:t>
            </a:r>
            <a:r>
              <a:rPr lang="cs-CZ" sz="1800" dirty="0">
                <a:latin typeface="Franklin Gothic Book" panose="020B0503020102020204" pitchFamily="34" charset="0"/>
              </a:rPr>
              <a:t>, programátoři používají pro řízení systémů většinou </a:t>
            </a:r>
            <a:r>
              <a:rPr lang="cs-CZ" sz="1800" dirty="0" err="1">
                <a:latin typeface="Franklin Gothic Book" panose="020B0503020102020204" pitchFamily="34" charset="0"/>
              </a:rPr>
              <a:t>Simatic</a:t>
            </a:r>
            <a:r>
              <a:rPr lang="cs-CZ" sz="1800" dirty="0">
                <a:latin typeface="Franklin Gothic Book" panose="020B0503020102020204" pitchFamily="34" charset="0"/>
              </a:rPr>
              <a:t> S7 nebo </a:t>
            </a:r>
            <a:r>
              <a:rPr lang="cs-CZ" sz="1800" dirty="0" err="1">
                <a:latin typeface="Franklin Gothic Book" panose="020B0503020102020204" pitchFamily="34" charset="0"/>
              </a:rPr>
              <a:t>OpCon</a:t>
            </a:r>
            <a:r>
              <a:rPr lang="cs-CZ" sz="1800" dirty="0">
                <a:latin typeface="Franklin Gothic Book" panose="020B0503020102020204" pitchFamily="34" charset="0"/>
              </a:rPr>
              <a:t>, pro vizualizaci výrobních procesů zejména systém </a:t>
            </a:r>
            <a:r>
              <a:rPr lang="cs-CZ" sz="1800" dirty="0" err="1">
                <a:latin typeface="Franklin Gothic Book" panose="020B0503020102020204" pitchFamily="34" charset="0"/>
              </a:rPr>
              <a:t>LabView</a:t>
            </a:r>
            <a:r>
              <a:rPr lang="cs-CZ" sz="1800" dirty="0">
                <a:latin typeface="Franklin Gothic Book" panose="020B0503020102020204" pitchFamily="34" charset="0"/>
              </a:rPr>
              <a:t>. Strojní díly jsou převážně vyráběny ve vlastní obrobně. Zkušení </a:t>
            </a:r>
            <a:r>
              <a:rPr lang="cs-CZ" sz="1800" dirty="0" err="1">
                <a:latin typeface="Franklin Gothic Book" panose="020B0503020102020204" pitchFamily="34" charset="0"/>
              </a:rPr>
              <a:t>kovoobráběči</a:t>
            </a:r>
            <a:r>
              <a:rPr lang="cs-CZ" sz="1800" dirty="0">
                <a:latin typeface="Franklin Gothic Book" panose="020B0503020102020204" pitchFamily="34" charset="0"/>
              </a:rPr>
              <a:t> s mnohaletou praxí v oboru jsou zárukou přesného zhotovení složitých dílů. Montáž strojů a zařízení provádějí vysoce kvalifikovaní montéři se znalostí požadavků zákazníků v náročném prostředí automobilového průmyslu.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2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" y="871277"/>
            <a:ext cx="8003232" cy="5544616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1991 </a:t>
            </a:r>
            <a:r>
              <a:rPr lang="cs-CZ" b="1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Vznik firmy </a:t>
            </a:r>
            <a:endParaRPr lang="cs-CZ" dirty="0" smtClean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1992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Zřetězení výrobní linky v ŠKODA AUTO </a:t>
            </a:r>
            <a:r>
              <a:rPr lang="de-DE" dirty="0" smtClean="0">
                <a:latin typeface="Franklin Gothic Book" panose="020B0503020102020204" pitchFamily="34" charset="0"/>
              </a:rPr>
              <a:t>UTO 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1994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Nasazení konstrukčního SW PRO/</a:t>
            </a:r>
            <a:r>
              <a:rPr lang="cs-CZ" dirty="0" err="1">
                <a:latin typeface="Franklin Gothic Book" panose="020B0503020102020204" pitchFamily="34" charset="0"/>
              </a:rPr>
              <a:t>Engineer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1995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První mycí stroj na odmašťování dílů po obrábění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První </a:t>
            </a:r>
            <a:r>
              <a:rPr lang="cs-CZ" dirty="0">
                <a:latin typeface="Franklin Gothic Book" panose="020B0503020102020204" pitchFamily="34" charset="0"/>
              </a:rPr>
              <a:t>portálový zakladač obrobků do obráběcího stroje </a:t>
            </a: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1998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Cena za kvalitu ŠKODA AUTO Mladá Boleslav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Nasazení </a:t>
            </a:r>
            <a:r>
              <a:rPr lang="cs-CZ" dirty="0">
                <a:latin typeface="Franklin Gothic Book" panose="020B0503020102020204" pitchFamily="34" charset="0"/>
              </a:rPr>
              <a:t>konstrukčního SW elektro </a:t>
            </a:r>
            <a:r>
              <a:rPr lang="cs-CZ" dirty="0" err="1">
                <a:latin typeface="Franklin Gothic Book" panose="020B0503020102020204" pitchFamily="34" charset="0"/>
              </a:rPr>
              <a:t>ePlan</a:t>
            </a:r>
            <a:r>
              <a:rPr lang="cs-CZ" dirty="0">
                <a:latin typeface="Franklin Gothic Book" panose="020B0503020102020204" pitchFamily="34" charset="0"/>
              </a:rPr>
              <a:t/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První </a:t>
            </a:r>
            <a:r>
              <a:rPr lang="cs-CZ" dirty="0">
                <a:latin typeface="Franklin Gothic Book" panose="020B0503020102020204" pitchFamily="34" charset="0"/>
              </a:rPr>
              <a:t>manipulátor pro montáž osobního automobilu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První </a:t>
            </a:r>
            <a:r>
              <a:rPr lang="cs-CZ" dirty="0">
                <a:latin typeface="Franklin Gothic Book" panose="020B0503020102020204" pitchFamily="34" charset="0"/>
              </a:rPr>
              <a:t>montážní linka </a:t>
            </a:r>
            <a:endParaRPr lang="cs-CZ" dirty="0" smtClean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1999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Certifikát systému řízení kvality dle normy ISO 9001 </a:t>
            </a:r>
            <a:r>
              <a:rPr lang="de-DE" dirty="0" smtClean="0">
                <a:latin typeface="Franklin Gothic Book" panose="020B0503020102020204" pitchFamily="34" charset="0"/>
              </a:rPr>
              <a:t> </a:t>
            </a:r>
            <a:endParaRPr lang="cs-CZ" dirty="0" smtClean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2002</a:t>
            </a:r>
            <a:r>
              <a:rPr lang="cs-CZ" b="1" dirty="0" smtClean="0">
                <a:latin typeface="Franklin Gothic Book" panose="020B0503020102020204" pitchFamily="34" charset="0"/>
              </a:rPr>
              <a:t>       </a:t>
            </a:r>
            <a:r>
              <a:rPr lang="en-GB" b="1" dirty="0" smtClean="0">
                <a:latin typeface="Franklin Gothic Book" panose="020B0503020102020204" pitchFamily="34" charset="0"/>
              </a:rPr>
              <a:t> </a:t>
            </a:r>
            <a:r>
              <a:rPr lang="cs-CZ" dirty="0" smtClean="0">
                <a:latin typeface="Franklin Gothic Book" panose="020B0503020102020204" pitchFamily="34" charset="0"/>
              </a:rPr>
              <a:t>Certifikát </a:t>
            </a:r>
            <a:r>
              <a:rPr lang="cs-CZ" dirty="0">
                <a:latin typeface="Franklin Gothic Book" panose="020B0503020102020204" pitchFamily="34" charset="0"/>
              </a:rPr>
              <a:t>systému řízení kvality dle normy ISO 9001 </a:t>
            </a:r>
            <a:endParaRPr lang="cs-CZ" dirty="0" smtClean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2004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Dvouosý 3D portálový zakladač dílů s pojezdem 30 m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Nasazení </a:t>
            </a:r>
            <a:r>
              <a:rPr lang="cs-CZ" dirty="0">
                <a:latin typeface="Franklin Gothic Book" panose="020B0503020102020204" pitchFamily="34" charset="0"/>
              </a:rPr>
              <a:t>vzdáleného přístupu k dodaným zařízením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První </a:t>
            </a:r>
            <a:r>
              <a:rPr lang="cs-CZ" dirty="0" err="1">
                <a:latin typeface="Franklin Gothic Book" panose="020B0503020102020204" pitchFamily="34" charset="0"/>
              </a:rPr>
              <a:t>inline</a:t>
            </a:r>
            <a:r>
              <a:rPr lang="cs-CZ" dirty="0">
                <a:latin typeface="Franklin Gothic Book" panose="020B0503020102020204" pitchFamily="34" charset="0"/>
              </a:rPr>
              <a:t> fraktální linka s elektronickou </a:t>
            </a:r>
            <a:r>
              <a:rPr lang="cs-CZ" dirty="0" smtClean="0">
                <a:latin typeface="Franklin Gothic Book" panose="020B0503020102020204" pitchFamily="34" charset="0"/>
              </a:rPr>
              <a:t>synchronizací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2006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První laserové svařovací zařízení</a:t>
            </a: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2007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Certifikát environmentálního managementu dle normy ISO 14001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Systém </a:t>
            </a:r>
            <a:r>
              <a:rPr lang="cs-CZ" dirty="0">
                <a:latin typeface="Franklin Gothic Book" panose="020B0503020102020204" pitchFamily="34" charset="0"/>
              </a:rPr>
              <a:t>správy konstrukčních dat </a:t>
            </a:r>
            <a:r>
              <a:rPr lang="cs-CZ" dirty="0" err="1">
                <a:latin typeface="Franklin Gothic Book" panose="020B0503020102020204" pitchFamily="34" charset="0"/>
              </a:rPr>
              <a:t>Windchill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2008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Překročen počet 100 zaměstnanců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Implementován </a:t>
            </a:r>
            <a:r>
              <a:rPr lang="cs-CZ" dirty="0">
                <a:latin typeface="Franklin Gothic Book" panose="020B0503020102020204" pitchFamily="34" charset="0"/>
              </a:rPr>
              <a:t>informační systém Helios Orange </a:t>
            </a:r>
          </a:p>
          <a:p>
            <a:pPr mar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2011</a:t>
            </a:r>
            <a:r>
              <a:rPr lang="cs-CZ" dirty="0" smtClean="0">
                <a:latin typeface="Franklin Gothic Book" panose="020B0503020102020204" pitchFamily="34" charset="0"/>
              </a:rPr>
              <a:t>        </a:t>
            </a:r>
            <a:r>
              <a:rPr lang="cs-CZ" dirty="0">
                <a:latin typeface="Franklin Gothic Book" panose="020B0503020102020204" pitchFamily="34" charset="0"/>
              </a:rPr>
              <a:t>Přechod na projektové </a:t>
            </a:r>
            <a:r>
              <a:rPr lang="cs-CZ" dirty="0" smtClean="0">
                <a:latin typeface="Franklin Gothic Book" panose="020B0503020102020204" pitchFamily="34" charset="0"/>
              </a:rPr>
              <a:t>řízení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2014</a:t>
            </a:r>
            <a:r>
              <a:rPr lang="cs-CZ" dirty="0" smtClean="0">
                <a:latin typeface="Franklin Gothic Book" panose="020B0503020102020204" pitchFamily="34" charset="0"/>
              </a:rPr>
              <a:t>        </a:t>
            </a:r>
            <a:r>
              <a:rPr lang="cs-CZ" dirty="0">
                <a:latin typeface="Franklin Gothic Book" panose="020B0503020102020204" pitchFamily="34" charset="0"/>
              </a:rPr>
              <a:t>10. licence konstrukčního programu </a:t>
            </a:r>
            <a:r>
              <a:rPr lang="cs-CZ" dirty="0" err="1">
                <a:latin typeface="Franklin Gothic Book" panose="020B0503020102020204" pitchFamily="34" charset="0"/>
              </a:rPr>
              <a:t>Creo</a:t>
            </a:r>
            <a:r>
              <a:rPr lang="cs-CZ" dirty="0">
                <a:latin typeface="Franklin Gothic Book" panose="020B0503020102020204" pitchFamily="34" charset="0"/>
              </a:rPr>
              <a:t> a </a:t>
            </a:r>
            <a:r>
              <a:rPr lang="cs-CZ" dirty="0" err="1">
                <a:latin typeface="Franklin Gothic Book" panose="020B0503020102020204" pitchFamily="34" charset="0"/>
              </a:rPr>
              <a:t>Windchill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Franklin Gothic Book" panose="020B0503020102020204" pitchFamily="34" charset="0"/>
              </a:rPr>
              <a:t>                  Výkony </a:t>
            </a:r>
            <a:r>
              <a:rPr lang="cs-CZ" dirty="0">
                <a:latin typeface="Franklin Gothic Book" panose="020B0503020102020204" pitchFamily="34" charset="0"/>
              </a:rPr>
              <a:t>firmy přesáhly 280 mil. Kč</a:t>
            </a:r>
          </a:p>
          <a:p>
            <a:pPr marL="0" indent="0">
              <a:buNone/>
            </a:pPr>
            <a:r>
              <a:rPr lang="cs-CZ" dirty="0" smtClean="0">
                <a:latin typeface="Franklin Gothic Book" panose="020B0503020102020204" pitchFamily="34" charset="0"/>
              </a:rPr>
              <a:t>                  TOP </a:t>
            </a:r>
            <a:r>
              <a:rPr lang="cs-CZ" dirty="0">
                <a:latin typeface="Franklin Gothic Book" panose="020B0503020102020204" pitchFamily="34" charset="0"/>
              </a:rPr>
              <a:t>Rating od společnosti Dun &amp; </a:t>
            </a:r>
            <a:r>
              <a:rPr lang="cs-CZ" dirty="0" err="1">
                <a:latin typeface="Franklin Gothic Book" panose="020B0503020102020204" pitchFamily="34" charset="0"/>
              </a:rPr>
              <a:t>Bradstreet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201</a:t>
            </a:r>
            <a:r>
              <a:rPr lang="cs-CZ" b="1" dirty="0" smtClean="0">
                <a:latin typeface="Franklin Gothic Book" panose="020B0503020102020204" pitchFamily="34" charset="0"/>
              </a:rPr>
              <a:t>5        </a:t>
            </a:r>
            <a:r>
              <a:rPr lang="cs-CZ" dirty="0"/>
              <a:t>Nová montážní hala</a:t>
            </a:r>
          </a:p>
          <a:p>
            <a:pPr marL="514350" lvl="0" indent="-514350">
              <a:buAutoNum type="arabicPlain" startAt="2018"/>
            </a:pPr>
            <a:r>
              <a:rPr lang="cs-CZ" b="1" dirty="0" smtClean="0">
                <a:latin typeface="Franklin Gothic Book" panose="020B0503020102020204" pitchFamily="34" charset="0"/>
              </a:rPr>
              <a:t>    </a:t>
            </a:r>
            <a:r>
              <a:rPr lang="cs-CZ" dirty="0" smtClean="0">
                <a:latin typeface="+mj-lt"/>
              </a:rPr>
              <a:t>140 zaměstnanců</a:t>
            </a:r>
          </a:p>
          <a:p>
            <a:pPr marL="0" lvl="0" indent="0">
              <a:buNone/>
            </a:pP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                  Výkony firmy přesáhly 400 </a:t>
            </a:r>
            <a:r>
              <a:rPr lang="cs-CZ" dirty="0" err="1" smtClean="0">
                <a:latin typeface="+mj-lt"/>
              </a:rPr>
              <a:t>mil.Kč</a:t>
            </a:r>
            <a:endParaRPr lang="cs-CZ" dirty="0" smtClean="0">
              <a:latin typeface="+mj-lt"/>
            </a:endParaRPr>
          </a:p>
          <a:p>
            <a:pPr marL="0" lvl="0" indent="0">
              <a:buNone/>
            </a:pPr>
            <a:r>
              <a:rPr lang="cs-CZ" b="1" dirty="0">
                <a:latin typeface="Franklin Gothic Book" panose="020B0503020102020204" pitchFamily="34" charset="0"/>
              </a:rPr>
              <a:t> </a:t>
            </a:r>
            <a:r>
              <a:rPr lang="cs-CZ" b="1" dirty="0" smtClean="0">
                <a:latin typeface="Franklin Gothic Book" panose="020B0503020102020204" pitchFamily="34" charset="0"/>
              </a:rPr>
              <a:t>   </a:t>
            </a:r>
            <a:endParaRPr lang="cs-CZ" b="1" dirty="0">
              <a:latin typeface="Franklin Gothic Book" panose="020B0503020102020204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Nejdůležitější mezníky v historii firmy: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3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1272" y="692696"/>
            <a:ext cx="5266928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Orientace na nadnárodní společnosti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Za významný úspěch lze považovat zařazení f. Aktivit mezi stálé dodavatele nadnárodních společností. Mezi nejúspěšnější výrobky patří montážní linky a stanice, testery a prací stroje. Našimi zákazníky jsou hlavně automobilky a dodavatelé komponentů pro výrobu automobilů se sídlem v zemích Evropské unie.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Zákaznická</a:t>
            </a:r>
            <a:r>
              <a:rPr lang="cs-CZ" sz="20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výroba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Všechny zakázky jsou navrhovány a vyráběny se zřetelem na požadavky zákazníka. Jsou přijímány veškeré zákaznické požadavky a přejímány zákaznické provozní předpisy a interní normy. Dokumentace a návody mohou být vytvářeny v zadaných formátech a požadovaných jazycích. </a:t>
            </a:r>
          </a:p>
          <a:p>
            <a:pPr marL="0" indent="0">
              <a:buNone/>
            </a:pPr>
            <a:endParaRPr lang="cs-CZ" sz="9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Orientace na export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/>
              <a:t>Aktivit je velmi </a:t>
            </a:r>
            <a:r>
              <a:rPr lang="cs-CZ" sz="1800" dirty="0" smtClean="0"/>
              <a:t>úspěšným </a:t>
            </a:r>
            <a:r>
              <a:rPr lang="cs-CZ" sz="1800" dirty="0"/>
              <a:t>exportérem svých výrobků do zemí Evropské Unie i do celého světa. Objem exportovaných výrobků tvoří v dlouhodobém průměru přibližně třetinu produkce.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1237"/>
            <a:ext cx="3334477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4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87821"/>
            <a:ext cx="684076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Certifikáty, audity, kvalita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Franklin Gothic Demi" panose="020B0703020102020204" pitchFamily="34" charset="0"/>
              </a:rPr>
              <a:t>1999</a:t>
            </a:r>
            <a:r>
              <a:rPr lang="cs-CZ" sz="1800" dirty="0">
                <a:latin typeface="Franklin Gothic Book" panose="020B0503020102020204" pitchFamily="34" charset="0"/>
              </a:rPr>
              <a:t> Certifikát systému řízení kvality dle normy ISO </a:t>
            </a:r>
            <a:r>
              <a:rPr lang="cs-CZ" sz="1800" dirty="0" smtClean="0">
                <a:latin typeface="Franklin Gothic Book" panose="020B0503020102020204" pitchFamily="34" charset="0"/>
              </a:rPr>
              <a:t>9001:2015 </a:t>
            </a: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Franklin Gothic Demi" panose="020B0703020102020204" pitchFamily="34" charset="0"/>
              </a:rPr>
              <a:t>2008</a:t>
            </a:r>
            <a:r>
              <a:rPr lang="cs-CZ" sz="1800" dirty="0">
                <a:latin typeface="Franklin Gothic Book" panose="020B0503020102020204" pitchFamily="34" charset="0"/>
              </a:rPr>
              <a:t>  Certifikát </a:t>
            </a:r>
            <a:r>
              <a:rPr lang="cs-CZ" sz="1800" dirty="0" err="1">
                <a:latin typeface="Franklin Gothic Book" panose="020B0503020102020204" pitchFamily="34" charset="0"/>
              </a:rPr>
              <a:t>enviromentálního</a:t>
            </a:r>
            <a:r>
              <a:rPr lang="cs-CZ" sz="1800" dirty="0">
                <a:latin typeface="Franklin Gothic Book" panose="020B0503020102020204" pitchFamily="34" charset="0"/>
              </a:rPr>
              <a:t> managementu dle normy ISO </a:t>
            </a:r>
            <a:r>
              <a:rPr lang="cs-CZ" sz="1800" dirty="0" smtClean="0">
                <a:latin typeface="Franklin Gothic Book" panose="020B0503020102020204" pitchFamily="34" charset="0"/>
              </a:rPr>
              <a:t>14001:2016</a:t>
            </a:r>
            <a:endParaRPr lang="cs-CZ" sz="1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K zajištění a udržení vysoké kvality dílů a celých výrobků slouží moderně vybavené měrové středisko. Kvalita je průběžně sledována a vyhodnocována v souladu se směrnicemi pro jakost ISO ve všech fázích zakázky. Probíhá pravidelné vyhodnocování kvality subdodavatelů. </a:t>
            </a:r>
          </a:p>
          <a:p>
            <a:pPr marL="0" indent="0" algn="just">
              <a:buNone/>
            </a:pPr>
            <a:r>
              <a:rPr lang="en-GB" sz="1200" dirty="0"/>
              <a:t> </a:t>
            </a:r>
            <a:endParaRPr lang="cs-CZ" sz="1200" dirty="0"/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Vývoj obratu společnosti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Franklin Gothic Book" panose="020B0503020102020204" pitchFamily="34" charset="0"/>
              </a:rPr>
              <a:t>Výkony </a:t>
            </a:r>
            <a:r>
              <a:rPr lang="cs-CZ" sz="1800" dirty="0">
                <a:latin typeface="Franklin Gothic Book" panose="020B0503020102020204" pitchFamily="34" charset="0"/>
              </a:rPr>
              <a:t>společnosti zaznamenávají </a:t>
            </a:r>
            <a:r>
              <a:rPr lang="cs-CZ" sz="1800" dirty="0" smtClean="0">
                <a:latin typeface="Franklin Gothic Book" panose="020B0503020102020204" pitchFamily="34" charset="0"/>
              </a:rPr>
              <a:t>dlouhodobě  </a:t>
            </a:r>
            <a:r>
              <a:rPr lang="cs-CZ" sz="1800" dirty="0">
                <a:latin typeface="Franklin Gothic Book" panose="020B0503020102020204" pitchFamily="34" charset="0"/>
              </a:rPr>
              <a:t>nárůst. </a:t>
            </a:r>
            <a:r>
              <a:rPr lang="cs-CZ" sz="1800" dirty="0" smtClean="0">
                <a:latin typeface="Franklin Gothic Book" panose="020B0503020102020204" pitchFamily="34" charset="0"/>
              </a:rPr>
              <a:t>V</a:t>
            </a:r>
            <a:r>
              <a:rPr lang="cs-CZ" sz="1800" dirty="0">
                <a:latin typeface="Franklin Gothic Book" panose="020B0503020102020204" pitchFamily="34" charset="0"/>
              </a:rPr>
              <a:t> roce </a:t>
            </a:r>
            <a:r>
              <a:rPr lang="cs-CZ" sz="1800" dirty="0" smtClean="0">
                <a:latin typeface="Franklin Gothic Book" panose="020B0503020102020204" pitchFamily="34" charset="0"/>
              </a:rPr>
              <a:t>2018 </a:t>
            </a:r>
            <a:r>
              <a:rPr lang="cs-CZ" sz="1800" dirty="0">
                <a:latin typeface="Franklin Gothic Book" panose="020B0503020102020204" pitchFamily="34" charset="0"/>
              </a:rPr>
              <a:t>dosáhly rekordní výše </a:t>
            </a:r>
            <a:r>
              <a:rPr lang="cs-CZ" sz="1800" dirty="0" smtClean="0">
                <a:latin typeface="Franklin Gothic Book" panose="020B0503020102020204" pitchFamily="34" charset="0"/>
              </a:rPr>
              <a:t>438 </a:t>
            </a:r>
            <a:r>
              <a:rPr lang="cs-CZ" sz="1800" dirty="0">
                <a:latin typeface="Franklin Gothic Book" panose="020B0503020102020204" pitchFamily="34" charset="0"/>
              </a:rPr>
              <a:t>mil. Kč. </a:t>
            </a:r>
          </a:p>
          <a:p>
            <a:pPr marL="0" indent="0" algn="just">
              <a:buNone/>
            </a:pPr>
            <a:endParaRPr lang="cs-CZ" sz="1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chemeClr val="tx2"/>
                </a:solidFill>
                <a:latin typeface="Franklin Gothic Demi" panose="020B0703020102020204" pitchFamily="34" charset="0"/>
              </a:rPr>
              <a:t>Stategický</a:t>
            </a: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 cíl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Strategickým cílem společnosti je trvalý rozvoj s posilováním zákaznické orientace a  důrazem na zachování prosperity a stability pracovních míst.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36712"/>
            <a:ext cx="1367796" cy="130525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5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6806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4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Koncepce montážních linek</a:t>
            </a:r>
            <a:endParaRPr lang="cs-CZ" sz="34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3400" dirty="0">
                <a:latin typeface="Franklin Gothic Book" panose="020B0503020102020204" pitchFamily="34" charset="0"/>
              </a:rPr>
              <a:t>Montážní linky a stanice mohou být navrženy pro ruční obsluhu, jako plně automatické, nebo jako kombinace obojího. Jednotlivé stanice mohou být propojeny dopravníkovým systémem, nebo díly mohou být předávány ručně. </a:t>
            </a:r>
          </a:p>
          <a:p>
            <a:pPr marL="0" indent="0" algn="just">
              <a:buNone/>
            </a:pPr>
            <a:r>
              <a:rPr lang="cs-CZ" sz="3400" dirty="0">
                <a:latin typeface="Franklin Gothic Book" panose="020B0503020102020204" pitchFamily="34" charset="0"/>
              </a:rPr>
              <a:t>Montážní linky jsou stavěny podle přání zákazníka v libovolném uspořádání. </a:t>
            </a:r>
          </a:p>
          <a:p>
            <a:pPr marL="0" indent="0">
              <a:buNone/>
            </a:pPr>
            <a:r>
              <a:rPr lang="cs-CZ" sz="34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Montážní stanice</a:t>
            </a:r>
            <a:endParaRPr lang="cs-CZ" sz="34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cs-CZ" sz="2900" dirty="0">
                <a:latin typeface="Franklin Gothic Book" panose="020B0503020102020204" pitchFamily="34" charset="0"/>
              </a:rPr>
              <a:t>Montážní linky jsou osazeny stanicemi nutnými pro montáž jednotlivých dílů. Stanice jsou vyráběny v nejvyšším standardu evropského automobilového průmyslu. Mohou být vybavené například pro velmi rychlou změnu výroby, systémy </a:t>
            </a:r>
            <a:r>
              <a:rPr lang="cs-CZ" sz="2900" dirty="0" err="1">
                <a:latin typeface="Franklin Gothic Book" panose="020B0503020102020204" pitchFamily="34" charset="0"/>
              </a:rPr>
              <a:t>poka-yoke</a:t>
            </a:r>
            <a:r>
              <a:rPr lang="cs-CZ" sz="2900" dirty="0">
                <a:latin typeface="Franklin Gothic Book" panose="020B0503020102020204" pitchFamily="34" charset="0"/>
              </a:rPr>
              <a:t>, identifikací výměnného nářadí, čtečkami informací a jiným speciálním příslušenstvím.</a:t>
            </a:r>
          </a:p>
          <a:p>
            <a:pPr marL="0" indent="0">
              <a:buNone/>
            </a:pPr>
            <a:r>
              <a:rPr lang="cs-CZ" sz="2900" dirty="0">
                <a:latin typeface="Franklin Gothic Book" panose="020B0503020102020204" pitchFamily="34" charset="0"/>
              </a:rPr>
              <a:t>Příklady vyvinutých stanic: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lisování zatepla i zastudena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montáž různých dílů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temování, </a:t>
            </a:r>
            <a:r>
              <a:rPr lang="cs-CZ" sz="2900" dirty="0" err="1">
                <a:latin typeface="Franklin Gothic Book" panose="020B0503020102020204" pitchFamily="34" charset="0"/>
              </a:rPr>
              <a:t>stejkování</a:t>
            </a:r>
            <a:endParaRPr lang="cs-CZ" sz="2900" dirty="0">
              <a:latin typeface="Franklin Gothic Book" panose="020B0503020102020204" pitchFamily="34" charset="0"/>
            </a:endParaRP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rolování pytlů airbagů a následnou montáž celku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ruční i automatické nanášení lepidla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ruční a automatické utahovací stanice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svařovací stanice – svařování laserem a jinými metodami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mazací stanice a přípravky</a:t>
            </a:r>
          </a:p>
          <a:p>
            <a:pPr lvl="0"/>
            <a:r>
              <a:rPr lang="cs-CZ" sz="2900" dirty="0" err="1">
                <a:latin typeface="Franklin Gothic Book" panose="020B0503020102020204" pitchFamily="34" charset="0"/>
              </a:rPr>
              <a:t>klipovací</a:t>
            </a:r>
            <a:r>
              <a:rPr lang="cs-CZ" sz="2900" dirty="0">
                <a:latin typeface="Franklin Gothic Book" panose="020B0503020102020204" pitchFamily="34" charset="0"/>
              </a:rPr>
              <a:t> stanice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popisování a značení dílu laserem, </a:t>
            </a:r>
            <a:r>
              <a:rPr lang="cs-CZ" sz="2900" dirty="0" err="1">
                <a:latin typeface="Franklin Gothic Book" panose="020B0503020102020204" pitchFamily="34" charset="0"/>
              </a:rPr>
              <a:t>mikroúderem</a:t>
            </a:r>
            <a:r>
              <a:rPr lang="cs-CZ" sz="2900" dirty="0">
                <a:latin typeface="Franklin Gothic Book" panose="020B0503020102020204" pitchFamily="34" charset="0"/>
              </a:rPr>
              <a:t> a jinými systémy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systémy pro kontrolu přítomnosti dílů – čidly, CCD kamerami, jinými systémy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247167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4406" y="32617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1. </a:t>
            </a:r>
            <a:r>
              <a:rPr lang="cs-CZ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Montážní linky a </a:t>
            </a:r>
            <a:r>
              <a:rPr lang="cs-CZ" sz="24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stanice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6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852936"/>
            <a:ext cx="4320480" cy="3744416"/>
          </a:xfrm>
        </p:spPr>
        <p:txBody>
          <a:bodyPr>
            <a:normAutofit/>
          </a:bodyPr>
          <a:lstStyle/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zkoušky těsnosti, úniku kapalin a plynů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měření průtoků kapalin a plynů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zkoušky elektrických vlastností 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zkoušky mechanických vlastností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simulace provozních stavů výrobku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měření rozměrů výrobku měřícími čidly i CCD kamerami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kontrola kompletnosti smontované sestavy CCD kamerami</a:t>
            </a:r>
          </a:p>
          <a:p>
            <a:pPr marL="0" indent="0" algn="just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38" y="4437112"/>
            <a:ext cx="3678861" cy="23920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123159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Franklin Gothic Book" panose="020B0503020102020204" pitchFamily="34" charset="0"/>
              </a:rPr>
              <a:t>Samozřejmou součástí montážního procesu je kontrola provedených operací a vlastností výrobku. To zajišťují testery, které zkoušejí požadované parametry částečně nebo úplně smontované sestavy. Zjištěné hodnoty jsou vyhodnocovány a podle stanovených parametrů je výrobek posouzen jako shodný nebo neshodný</a:t>
            </a:r>
            <a:r>
              <a:rPr lang="en-GB" dirty="0" smtClean="0">
                <a:latin typeface="Franklin Gothic Book" panose="020B0503020102020204" pitchFamily="34" charset="0"/>
              </a:rPr>
              <a:t>. </a:t>
            </a:r>
            <a:endParaRPr lang="cs-CZ" dirty="0">
              <a:latin typeface="Franklin Gothic Book" panose="020B05030201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33265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Tester</a:t>
            </a:r>
            <a:r>
              <a:rPr lang="cs-CZ" sz="24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y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96952"/>
            <a:ext cx="490688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Sběr dat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Data získaná v průběhu montáže lze sbírat a archivovat. Jedná se například o výsledky lisovacích operací, data z utahovací techniky, data z měřících a kontrolních operací, statistiku výroby. Data lze ukládat na disk serveru nebo je lze posílat po síti k nadřazenému řídícímu systému. Data je možné statisticky zpracovávat a vyhodnocovat a výsledky ukládat do databází.</a:t>
            </a:r>
          </a:p>
          <a:p>
            <a:pPr marL="0" indent="0" algn="just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64" y="4077072"/>
            <a:ext cx="3664936" cy="278349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7544" y="332656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Řízení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cs-CZ" dirty="0">
                <a:latin typeface="Franklin Gothic Book" panose="020B0503020102020204" pitchFamily="34" charset="0"/>
              </a:rPr>
              <a:t>Je možné nasadit centrální řízení nebo řízení jednotlivých stanic pro sekvenční i dávkovou výrobu. Jako řídící systém je běžně používán Siemens, VIPA a Bosch </a:t>
            </a:r>
            <a:r>
              <a:rPr lang="cs-CZ" dirty="0" err="1">
                <a:latin typeface="Franklin Gothic Book" panose="020B0503020102020204" pitchFamily="34" charset="0"/>
              </a:rPr>
              <a:t>Rexroth</a:t>
            </a:r>
            <a:r>
              <a:rPr lang="cs-CZ" dirty="0">
                <a:latin typeface="Franklin Gothic Book" panose="020B0503020102020204" pitchFamily="34" charset="0"/>
              </a:rPr>
              <a:t>, řídící systémy jiných výrobců po dohodě. Stanice jsou většinou propojeny vysokofrekvenčními datovými sběrnicemi ( </a:t>
            </a:r>
            <a:r>
              <a:rPr lang="cs-CZ" dirty="0" err="1">
                <a:latin typeface="Franklin Gothic Book" panose="020B0503020102020204" pitchFamily="34" charset="0"/>
              </a:rPr>
              <a:t>profibus</a:t>
            </a:r>
            <a:r>
              <a:rPr lang="cs-CZ" dirty="0">
                <a:latin typeface="Franklin Gothic Book" panose="020B0503020102020204" pitchFamily="34" charset="0"/>
              </a:rPr>
              <a:t> ). Seřizování a nastavování stanic se provádí pomocí přenosných ovládacích panelů.</a:t>
            </a:r>
          </a:p>
          <a:p>
            <a:pPr algn="just"/>
            <a:r>
              <a:rPr lang="cs-CZ" dirty="0">
                <a:latin typeface="Franklin Gothic Book" panose="020B0503020102020204" pitchFamily="34" charset="0"/>
              </a:rPr>
              <a:t>Pro usnadnění servisních zásahů lze řídící systém připojit ke vzdálení správě dat.</a:t>
            </a:r>
          </a:p>
        </p:txBody>
      </p:sp>
    </p:spTree>
    <p:extLst>
      <p:ext uri="{BB962C8B-B14F-4D97-AF65-F5344CB8AC3E}">
        <p14:creationId xmlns:p14="http://schemas.microsoft.com/office/powerpoint/2010/main" val="30565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1068</Words>
  <Application>Microsoft Office PowerPoint</Application>
  <PresentationFormat>Předvádění na obrazovce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Prezentace aplikace PowerPoint</vt:lpstr>
      <vt:lpstr>Prezentace aplikace PowerPoint</vt:lpstr>
      <vt:lpstr>Prezentace aplikace PowerPoint</vt:lpstr>
      <vt:lpstr>Nejdůležitější mezníky v historii firmy: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</dc:creator>
  <cp:lastModifiedBy>Janakova Libuse</cp:lastModifiedBy>
  <cp:revision>35</cp:revision>
  <dcterms:created xsi:type="dcterms:W3CDTF">2015-09-15T14:39:24Z</dcterms:created>
  <dcterms:modified xsi:type="dcterms:W3CDTF">2019-01-21T10:00:25Z</dcterms:modified>
</cp:coreProperties>
</file>